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6" r:id="rId2"/>
    <p:sldId id="315" r:id="rId3"/>
    <p:sldId id="307" r:id="rId4"/>
    <p:sldId id="308" r:id="rId5"/>
    <p:sldId id="309" r:id="rId6"/>
    <p:sldId id="310" r:id="rId7"/>
    <p:sldId id="313" r:id="rId8"/>
    <p:sldId id="31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308" y="-78"/>
      </p:cViewPr>
      <p:guideLst>
        <p:guide orient="horz" pos="2160"/>
        <p:guide pos="28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94A7-0D6E-4ACE-B988-38D56A017DE7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10AF-CB1B-4E2D-B73C-685078AF5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94A7-0D6E-4ACE-B988-38D56A017DE7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10AF-CB1B-4E2D-B73C-685078AF5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94A7-0D6E-4ACE-B988-38D56A017DE7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10AF-CB1B-4E2D-B73C-685078AF5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94A7-0D6E-4ACE-B988-38D56A017DE7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10AF-CB1B-4E2D-B73C-685078AF5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94A7-0D6E-4ACE-B988-38D56A017DE7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10AF-CB1B-4E2D-B73C-685078AF5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94A7-0D6E-4ACE-B988-38D56A017DE7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10AF-CB1B-4E2D-B73C-685078AF5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94A7-0D6E-4ACE-B988-38D56A017DE7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10AF-CB1B-4E2D-B73C-685078AF5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94A7-0D6E-4ACE-B988-38D56A017DE7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10AF-CB1B-4E2D-B73C-685078AF5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94A7-0D6E-4ACE-B988-38D56A017DE7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10AF-CB1B-4E2D-B73C-685078AF5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94A7-0D6E-4ACE-B988-38D56A017DE7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10AF-CB1B-4E2D-B73C-685078AF5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94A7-0D6E-4ACE-B988-38D56A017DE7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C10AF-CB1B-4E2D-B73C-685078AF5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394A7-0D6E-4ACE-B988-38D56A017DE7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C10AF-CB1B-4E2D-B73C-685078AF544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Замещающее содержимое 10" descr="1533795201_camouflage-frames-png-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7909" r="9560"/>
          <a:stretch>
            <a:fillRect/>
          </a:stretch>
        </p:blipFill>
        <p:spPr>
          <a:xfrm>
            <a:off x="-4445" y="17145"/>
            <a:ext cx="9250045" cy="6861810"/>
          </a:xfrm>
          <a:prstGeom prst="rect">
            <a:avLst/>
          </a:prstGeom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152525" y="1112520"/>
            <a:ext cx="6838950" cy="1035050"/>
          </a:xfrm>
          <a:prstGeom prst="rect">
            <a:avLst/>
          </a:prstGeom>
        </p:spPr>
        <p:txBody>
          <a:bodyPr wrap="none" fromWordArt="1">
            <a:prstTxWarp prst="textDeflateInflate">
              <a:avLst>
                <a:gd name="adj" fmla="val 28028"/>
              </a:avLst>
            </a:prstTxWarp>
          </a:bodyPr>
          <a:lstStyle/>
          <a:p>
            <a:pPr algn="ctr" rtl="0"/>
            <a:r>
              <a:rPr lang="ru-RU" sz="3600" b="1" kern="10" dirty="0" smtClean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/>
              </a:rPr>
              <a:t>МИНИ-МУЗЕЙ</a:t>
            </a:r>
          </a:p>
          <a:p>
            <a:pPr algn="ctr" rtl="0"/>
            <a:r>
              <a:rPr lang="ru-RU" sz="3600" b="1" kern="1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/>
              </a:rPr>
              <a:t>«ЗАЩИТНИКИ ОТЕЧЕСТВА»</a:t>
            </a:r>
          </a:p>
        </p:txBody>
      </p:sp>
      <p:pic>
        <p:nvPicPr>
          <p:cNvPr id="5" name="Замещающее содержимое 4" descr="IMG_20200210_10525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4656" t="19596" b="6428"/>
          <a:stretch>
            <a:fillRect/>
          </a:stretch>
        </p:blipFill>
        <p:spPr>
          <a:xfrm rot="5400000">
            <a:off x="1234440" y="2350135"/>
            <a:ext cx="3462020" cy="3401060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31750"/>
          </a:effectLst>
        </p:spPr>
      </p:pic>
      <p:sp>
        <p:nvSpPr>
          <p:cNvPr id="6" name="Текстовое поле 5"/>
          <p:cNvSpPr txBox="1"/>
          <p:nvPr/>
        </p:nvSpPr>
        <p:spPr>
          <a:xfrm>
            <a:off x="4410075" y="4951730"/>
            <a:ext cx="38131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1600" b="1">
                <a:latin typeface="Times New Roman" panose="02020603050405020304" charset="0"/>
                <a:cs typeface="Times New Roman" panose="02020603050405020304" charset="0"/>
              </a:rPr>
              <a:t>Воспитатель </a:t>
            </a:r>
          </a:p>
          <a:p>
            <a:pPr algn="ctr"/>
            <a:r>
              <a:rPr lang="ru-RU" altLang="en-US" sz="1600" b="1">
                <a:latin typeface="Times New Roman" panose="02020603050405020304" charset="0"/>
                <a:cs typeface="Times New Roman" panose="02020603050405020304" charset="0"/>
              </a:rPr>
              <a:t>МАДОУ «Детский сад № 422» г. Перми</a:t>
            </a:r>
          </a:p>
          <a:p>
            <a:pPr algn="ctr"/>
            <a:r>
              <a:rPr lang="ru-RU" altLang="en-US" sz="1600" b="1">
                <a:latin typeface="Times New Roman" panose="02020603050405020304" charset="0"/>
                <a:cs typeface="Times New Roman" panose="02020603050405020304" charset="0"/>
              </a:rPr>
              <a:t>Елена Васильевна Шардакова</a:t>
            </a:r>
          </a:p>
        </p:txBody>
      </p:sp>
      <p:pic>
        <p:nvPicPr>
          <p:cNvPr id="8" name="Изображение 7" descr="IMG_20200207_1819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33875" y="2651760"/>
            <a:ext cx="2658745" cy="19945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Изображение 8" descr="IMG_20200207_1819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43930" y="2613660"/>
            <a:ext cx="2353310" cy="176530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2" descr="depositphotos_41784569-stock-photo-military-grunge-backgroun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20" y="57785"/>
            <a:ext cx="9082405" cy="6811645"/>
          </a:xfrm>
          <a:prstGeom prst="rect">
            <a:avLst/>
          </a:prstGeom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236220" y="633730"/>
            <a:ext cx="8776335" cy="38773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altLang="en-US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ctr">
              <a:buNone/>
            </a:pPr>
            <a:endParaRPr lang="ru-RU" altLang="en-US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ctr">
              <a:buNone/>
            </a:pPr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 протяжении многих лет в нашем саду одним из приоритетных направлений является:</a:t>
            </a:r>
          </a:p>
          <a:p>
            <a:pPr marL="0" indent="0" algn="ctr">
              <a:buNone/>
            </a:pPr>
            <a:r>
              <a:rPr lang="ru-RU" altLang="en-US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«Нравственно-патриотическое воспитание дошкольников через музейную деятельность» </a:t>
            </a:r>
            <a:endParaRPr lang="ru-RU" altLang="en-US" sz="20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Народная мудрость учит: «Что посеешь, то и пожнешь». </a:t>
            </a:r>
          </a:p>
          <a:p>
            <a:pPr marL="0" indent="0" algn="just">
              <a:buNone/>
            </a:pPr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А сеять надо изначально в душах наших детей – нравственные чувства. Это очень важно – воспитывать в детях доброту, ответственность, сочувствие, сострадание, силу воли, терпение, патриотизм.</a:t>
            </a:r>
          </a:p>
          <a:p>
            <a:pPr marL="0" indent="0" algn="just">
              <a:buNone/>
            </a:pPr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Впечатления детства самые яркие и сильные. В наших силах сделать так, чтобы детям было все в нашей стране одинаково дорого, любопытно и поучительно.</a:t>
            </a:r>
          </a:p>
          <a:p>
            <a:pPr marL="0" indent="0" algn="just">
              <a:buNone/>
            </a:pPr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Поэтому и возникла идея создать мини-музей </a:t>
            </a:r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«ЗАЩИТНИКИ ОТЕЧЕСТВА».</a:t>
            </a:r>
            <a:endParaRPr lang="ru-RU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endParaRPr lang="ru-RU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 descr="depositphotos_41784569-stock-photo-military-grunge-backgroun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95" y="18415"/>
            <a:ext cx="9056370" cy="6792595"/>
          </a:xfrm>
          <a:prstGeom prst="rect">
            <a:avLst/>
          </a:prstGeom>
        </p:spPr>
      </p:pic>
      <p:sp>
        <p:nvSpPr>
          <p:cNvPr id="6" name="Замещающее содержимое 5"/>
          <p:cNvSpPr>
            <a:spLocks noGrp="1"/>
          </p:cNvSpPr>
          <p:nvPr>
            <p:ph sz="half" idx="2"/>
          </p:nvPr>
        </p:nvSpPr>
        <p:spPr>
          <a:xfrm>
            <a:off x="4062095" y="1537335"/>
            <a:ext cx="4802505" cy="23939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en-US" dirty="0">
                <a:solidFill>
                  <a:schemeClr val="tx1"/>
                </a:solidFill>
              </a:rPr>
              <a:t>Мини-музей </a:t>
            </a:r>
            <a:endParaRPr lang="ru-RU" altLang="en-US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altLang="en-US" dirty="0" smtClean="0">
                <a:solidFill>
                  <a:schemeClr val="tx1"/>
                </a:solidFill>
              </a:rPr>
              <a:t>«ЗАЩИТНИКИ ОТЕЧЕСТВА»  </a:t>
            </a:r>
            <a:r>
              <a:rPr lang="ru-RU" altLang="en-US" dirty="0">
                <a:solidFill>
                  <a:schemeClr val="tx1"/>
                </a:solidFill>
              </a:rPr>
              <a:t>является систематизированным тематическим собранием уменьшенных копий военных костюмов начиная с </a:t>
            </a:r>
            <a:r>
              <a:rPr lang="en-US" altLang="ru-RU" dirty="0">
                <a:solidFill>
                  <a:schemeClr val="tx1"/>
                </a:solidFill>
              </a:rPr>
              <a:t>VI </a:t>
            </a:r>
            <a:r>
              <a:rPr lang="ru-RU" altLang="ru-RU" dirty="0">
                <a:solidFill>
                  <a:schemeClr val="tx1"/>
                </a:solidFill>
              </a:rPr>
              <a:t>века и до наших дней</a:t>
            </a:r>
          </a:p>
        </p:txBody>
      </p:sp>
      <p:pic>
        <p:nvPicPr>
          <p:cNvPr id="7" name="Изображение 6" descr="IMG_20200210_1054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5" y="1648460"/>
            <a:ext cx="3561080" cy="35610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2" descr="depositphotos_41784569-stock-photo-military-grunge-backgroun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95" y="45085"/>
            <a:ext cx="9095740" cy="6821805"/>
          </a:xfrm>
          <a:prstGeom prst="rect">
            <a:avLst/>
          </a:prstGeom>
        </p:spPr>
      </p:pic>
      <p:sp>
        <p:nvSpPr>
          <p:cNvPr id="6" name="Замещающее содержимое 5"/>
          <p:cNvSpPr>
            <a:spLocks noGrp="1"/>
          </p:cNvSpPr>
          <p:nvPr>
            <p:ph sz="half" idx="2"/>
          </p:nvPr>
        </p:nvSpPr>
        <p:spPr>
          <a:xfrm>
            <a:off x="4062095" y="1590040"/>
            <a:ext cx="4802505" cy="23939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dirty="0" err="1">
                <a:solidFill>
                  <a:schemeClr val="tx1"/>
                </a:solidFill>
              </a:rPr>
              <a:t>Уникальность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его</a:t>
            </a:r>
            <a:r>
              <a:rPr dirty="0">
                <a:solidFill>
                  <a:schemeClr val="tx1"/>
                </a:solidFill>
              </a:rPr>
              <a:t>  в </a:t>
            </a:r>
            <a:r>
              <a:rPr dirty="0" err="1">
                <a:solidFill>
                  <a:schemeClr val="tx1"/>
                </a:solidFill>
              </a:rPr>
              <a:t>том</a:t>
            </a:r>
            <a:r>
              <a:rPr dirty="0">
                <a:solidFill>
                  <a:schemeClr val="tx1"/>
                </a:solidFill>
              </a:rPr>
              <a:t>, </a:t>
            </a:r>
            <a:r>
              <a:rPr dirty="0" err="1">
                <a:solidFill>
                  <a:schemeClr val="tx1"/>
                </a:solidFill>
              </a:rPr>
              <a:t>что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моделями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для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демонстрации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военной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формы</a:t>
            </a:r>
            <a:r>
              <a:rPr dirty="0">
                <a:solidFill>
                  <a:schemeClr val="tx1"/>
                </a:solidFill>
              </a:rPr>
              <a:t>, </a:t>
            </a:r>
            <a:r>
              <a:rPr dirty="0" err="1">
                <a:solidFill>
                  <a:schemeClr val="tx1"/>
                </a:solidFill>
              </a:rPr>
              <a:t>максимально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приближенной</a:t>
            </a:r>
            <a:r>
              <a:rPr dirty="0">
                <a:solidFill>
                  <a:schemeClr val="tx1"/>
                </a:solidFill>
              </a:rPr>
              <a:t> к </a:t>
            </a:r>
            <a:r>
              <a:rPr dirty="0" err="1">
                <a:solidFill>
                  <a:schemeClr val="tx1"/>
                </a:solidFill>
              </a:rPr>
              <a:t>историческому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аналогу</a:t>
            </a:r>
            <a:r>
              <a:rPr dirty="0">
                <a:solidFill>
                  <a:schemeClr val="tx1"/>
                </a:solidFill>
              </a:rPr>
              <a:t>, </a:t>
            </a:r>
            <a:r>
              <a:rPr dirty="0" err="1">
                <a:solidFill>
                  <a:schemeClr val="tx1"/>
                </a:solidFill>
              </a:rPr>
              <a:t>являются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куклы</a:t>
            </a:r>
            <a:r>
              <a:rPr dirty="0">
                <a:solidFill>
                  <a:schemeClr val="tx1"/>
                </a:solidFill>
              </a:rPr>
              <a:t> - </a:t>
            </a:r>
            <a:r>
              <a:rPr dirty="0" err="1">
                <a:solidFill>
                  <a:schemeClr val="tx1"/>
                </a:solidFill>
              </a:rPr>
              <a:t>знакомые</a:t>
            </a:r>
            <a:r>
              <a:rPr dirty="0">
                <a:solidFill>
                  <a:schemeClr val="tx1"/>
                </a:solidFill>
              </a:rPr>
              <a:t> и </a:t>
            </a:r>
            <a:r>
              <a:rPr dirty="0" err="1">
                <a:solidFill>
                  <a:schemeClr val="tx1"/>
                </a:solidFill>
              </a:rPr>
              <a:t>любимые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детьми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игрушки</a:t>
            </a:r>
            <a:r>
              <a:rPr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Изображение 1" descr="IMG_20200207_181849"/>
          <p:cNvPicPr>
            <a:picLocks noChangeAspect="1"/>
          </p:cNvPicPr>
          <p:nvPr/>
        </p:nvPicPr>
        <p:blipFill>
          <a:blip r:embed="rId3"/>
          <a:srcRect l="24206" t="3551" r="15016" b="5203"/>
          <a:stretch>
            <a:fillRect/>
          </a:stretch>
        </p:blipFill>
        <p:spPr>
          <a:xfrm>
            <a:off x="285750" y="1590040"/>
            <a:ext cx="3270885" cy="368300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 descr="depositphotos_41784569-stock-photo-military-grunge-backgroun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20" y="5080"/>
            <a:ext cx="9103995" cy="6828155"/>
          </a:xfrm>
          <a:prstGeom prst="rect">
            <a:avLst/>
          </a:prstGeom>
        </p:spPr>
      </p:pic>
      <p:sp>
        <p:nvSpPr>
          <p:cNvPr id="6" name="Замещающее содержимое 5"/>
          <p:cNvSpPr>
            <a:spLocks noGrp="1"/>
          </p:cNvSpPr>
          <p:nvPr>
            <p:ph sz="half" idx="2"/>
          </p:nvPr>
        </p:nvSpPr>
        <p:spPr>
          <a:xfrm>
            <a:off x="3556635" y="1312545"/>
            <a:ext cx="5307965" cy="2393950"/>
          </a:xfrm>
        </p:spPr>
        <p:txBody>
          <a:bodyPr>
            <a:noAutofit/>
          </a:bodyPr>
          <a:lstStyle/>
          <a:p>
            <a:pPr marL="0" indent="0" algn="l">
              <a:buFont typeface="Wingdings" panose="05000000000000000000" charset="0"/>
              <a:buNone/>
            </a:pPr>
            <a:r>
              <a:rPr lang="ru-RU" dirty="0">
                <a:solidFill>
                  <a:schemeClr val="tx1"/>
                </a:solidFill>
              </a:rPr>
              <a:t>     </a:t>
            </a:r>
            <a:r>
              <a:rPr lang="ru-RU" dirty="0" smtClean="0">
                <a:solidFill>
                  <a:schemeClr val="tx1"/>
                </a:solidFill>
              </a:rPr>
              <a:t>Задачи </a:t>
            </a:r>
            <a:r>
              <a:rPr lang="ru-RU" dirty="0">
                <a:solidFill>
                  <a:schemeClr val="tx1"/>
                </a:solidFill>
              </a:rPr>
              <a:t>создания мини-музея:</a:t>
            </a:r>
          </a:p>
          <a:p>
            <a:pPr algn="just">
              <a:buFont typeface="Wingdings" panose="05000000000000000000" charset="0"/>
              <a:buChar char="ü"/>
            </a:pPr>
            <a:r>
              <a:rPr lang="ru-RU" sz="2000" dirty="0">
                <a:solidFill>
                  <a:schemeClr val="tx1"/>
                </a:solidFill>
              </a:rPr>
              <a:t>формировать преставление у дошкольников и их родителей о </a:t>
            </a:r>
            <a:r>
              <a:rPr sz="2000" dirty="0" err="1">
                <a:solidFill>
                  <a:schemeClr val="tx1"/>
                </a:solidFill>
              </a:rPr>
              <a:t>военной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sz="2000" dirty="0" err="1">
                <a:solidFill>
                  <a:schemeClr val="tx1"/>
                </a:solidFill>
              </a:rPr>
              <a:t>форм</a:t>
            </a:r>
            <a:r>
              <a:rPr lang="ru-RU" sz="2000" dirty="0">
                <a:solidFill>
                  <a:schemeClr val="tx1"/>
                </a:solidFill>
              </a:rPr>
              <a:t>е</a:t>
            </a:r>
            <a:r>
              <a:rPr sz="2000" dirty="0">
                <a:solidFill>
                  <a:schemeClr val="tx1"/>
                </a:solidFill>
              </a:rPr>
              <a:t>, </a:t>
            </a:r>
            <a:r>
              <a:rPr sz="2000" dirty="0" err="1">
                <a:solidFill>
                  <a:schemeClr val="tx1"/>
                </a:solidFill>
              </a:rPr>
              <a:t>детал</a:t>
            </a:r>
            <a:r>
              <a:rPr lang="ru-RU" sz="2000" dirty="0" err="1">
                <a:solidFill>
                  <a:schemeClr val="tx1"/>
                </a:solidFill>
              </a:rPr>
              <a:t>ях</a:t>
            </a:r>
            <a:r>
              <a:rPr sz="2000" dirty="0">
                <a:solidFill>
                  <a:schemeClr val="tx1"/>
                </a:solidFill>
              </a:rPr>
              <a:t> и </a:t>
            </a:r>
            <a:r>
              <a:rPr sz="2000" dirty="0" err="1">
                <a:solidFill>
                  <a:schemeClr val="tx1"/>
                </a:solidFill>
              </a:rPr>
              <a:t>атрибут</a:t>
            </a:r>
            <a:r>
              <a:rPr lang="ru-RU" sz="2000" dirty="0">
                <a:solidFill>
                  <a:schemeClr val="tx1"/>
                </a:solidFill>
              </a:rPr>
              <a:t>ах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определенного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sz="2000" dirty="0" err="1">
                <a:solidFill>
                  <a:schemeClr val="tx1"/>
                </a:solidFill>
              </a:rPr>
              <a:t>исторического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sz="2000" dirty="0" err="1">
                <a:solidFill>
                  <a:schemeClr val="tx1"/>
                </a:solidFill>
              </a:rPr>
              <a:t>периода</a:t>
            </a:r>
            <a:r>
              <a:rPr sz="2000" dirty="0">
                <a:solidFill>
                  <a:schemeClr val="tx1"/>
                </a:solidFill>
              </a:rPr>
              <a:t>;</a:t>
            </a:r>
          </a:p>
          <a:p>
            <a:pPr algn="just">
              <a:buFont typeface="Wingdings" panose="05000000000000000000" charset="0"/>
              <a:buChar char="ü"/>
            </a:pPr>
            <a:r>
              <a:rPr lang="ru-RU" sz="2000" dirty="0">
                <a:solidFill>
                  <a:schemeClr val="tx1"/>
                </a:solidFill>
              </a:rPr>
              <a:t>познакомить детей и взрослых с историей развития </a:t>
            </a:r>
            <a:r>
              <a:rPr sz="2000" dirty="0" err="1">
                <a:sym typeface="+mn-ea"/>
              </a:rPr>
              <a:t>военного</a:t>
            </a:r>
            <a:r>
              <a:rPr sz="2000" dirty="0">
                <a:sym typeface="+mn-ea"/>
              </a:rPr>
              <a:t> </a:t>
            </a:r>
            <a:r>
              <a:rPr sz="2000" dirty="0" err="1">
                <a:sym typeface="+mn-ea"/>
              </a:rPr>
              <a:t>костюма</a:t>
            </a:r>
            <a:r>
              <a:rPr sz="2000" dirty="0">
                <a:sym typeface="+mn-ea"/>
              </a:rPr>
              <a:t> </a:t>
            </a:r>
            <a:r>
              <a:rPr sz="2000" dirty="0" err="1">
                <a:sym typeface="+mn-ea"/>
              </a:rPr>
              <a:t>путем</a:t>
            </a:r>
            <a:r>
              <a:rPr sz="2000" dirty="0">
                <a:sym typeface="+mn-ea"/>
              </a:rPr>
              <a:t> </a:t>
            </a:r>
            <a:r>
              <a:rPr sz="2000" dirty="0" err="1">
                <a:sym typeface="+mn-ea"/>
              </a:rPr>
              <a:t>сравнения</a:t>
            </a:r>
            <a:r>
              <a:rPr sz="2000" dirty="0">
                <a:sym typeface="+mn-ea"/>
              </a:rPr>
              <a:t> </a:t>
            </a:r>
            <a:r>
              <a:rPr sz="2000" dirty="0" err="1">
                <a:sym typeface="+mn-ea"/>
              </a:rPr>
              <a:t>формы</a:t>
            </a:r>
            <a:r>
              <a:rPr sz="2000" dirty="0">
                <a:sym typeface="+mn-ea"/>
              </a:rPr>
              <a:t> </a:t>
            </a:r>
            <a:r>
              <a:rPr lang="ru-RU" sz="2000" dirty="0">
                <a:sym typeface="+mn-ea"/>
              </a:rPr>
              <a:t>разных </a:t>
            </a:r>
            <a:r>
              <a:rPr sz="2000" dirty="0" err="1">
                <a:sym typeface="+mn-ea"/>
              </a:rPr>
              <a:t>времен</a:t>
            </a:r>
            <a:r>
              <a:rPr lang="ru-RU" sz="2000" dirty="0" err="1">
                <a:sym typeface="+mn-ea"/>
              </a:rPr>
              <a:t>ных</a:t>
            </a:r>
            <a:r>
              <a:rPr lang="ru-RU" sz="2000" dirty="0">
                <a:sym typeface="+mn-ea"/>
              </a:rPr>
              <a:t> периодов и современности;</a:t>
            </a:r>
            <a:endParaRPr sz="2000" dirty="0">
              <a:solidFill>
                <a:schemeClr val="tx1"/>
              </a:solidFill>
            </a:endParaRPr>
          </a:p>
          <a:p>
            <a:pPr algn="just">
              <a:buFont typeface="Wingdings" panose="05000000000000000000" charset="0"/>
              <a:buChar char="ü"/>
            </a:pPr>
            <a:r>
              <a:rPr lang="ru-RU" sz="2000" dirty="0">
                <a:solidFill>
                  <a:schemeClr val="tx1"/>
                </a:solidFill>
              </a:rPr>
              <a:t>учить </a:t>
            </a:r>
            <a:r>
              <a:rPr sz="2000" dirty="0" err="1">
                <a:solidFill>
                  <a:schemeClr val="tx1"/>
                </a:solidFill>
              </a:rPr>
              <a:t>оцен</a:t>
            </a:r>
            <a:r>
              <a:rPr lang="ru-RU" sz="2000" dirty="0" err="1">
                <a:solidFill>
                  <a:schemeClr val="tx1"/>
                </a:solidFill>
              </a:rPr>
              <a:t>ивать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sz="2000" dirty="0" err="1">
                <a:solidFill>
                  <a:schemeClr val="tx1"/>
                </a:solidFill>
              </a:rPr>
              <a:t>военн</a:t>
            </a:r>
            <a:r>
              <a:rPr lang="ru-RU" sz="2000" dirty="0" err="1">
                <a:solidFill>
                  <a:schemeClr val="tx1"/>
                </a:solidFill>
              </a:rPr>
              <a:t>ую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sz="2000" dirty="0" err="1">
                <a:solidFill>
                  <a:schemeClr val="tx1"/>
                </a:solidFill>
              </a:rPr>
              <a:t>форм</a:t>
            </a:r>
            <a:r>
              <a:rPr lang="ru-RU" sz="2000" dirty="0">
                <a:solidFill>
                  <a:schemeClr val="tx1"/>
                </a:solidFill>
              </a:rPr>
              <a:t>у</a:t>
            </a:r>
            <a:r>
              <a:rPr sz="2000" dirty="0">
                <a:solidFill>
                  <a:schemeClr val="tx1"/>
                </a:solidFill>
              </a:rPr>
              <a:t> с </a:t>
            </a:r>
            <a:r>
              <a:rPr sz="2000" dirty="0" err="1">
                <a:solidFill>
                  <a:schemeClr val="tx1"/>
                </a:solidFill>
              </a:rPr>
              <a:t>точки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sz="2000" dirty="0" err="1">
                <a:solidFill>
                  <a:schemeClr val="tx1"/>
                </a:solidFill>
              </a:rPr>
              <a:t>зрения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sz="2000" dirty="0" err="1">
                <a:solidFill>
                  <a:schemeClr val="tx1"/>
                </a:solidFill>
              </a:rPr>
              <a:t>ее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sz="2000" dirty="0" err="1">
                <a:solidFill>
                  <a:schemeClr val="tx1"/>
                </a:solidFill>
              </a:rPr>
              <a:t>места</a:t>
            </a:r>
            <a:r>
              <a:rPr sz="2000" dirty="0">
                <a:solidFill>
                  <a:schemeClr val="tx1"/>
                </a:solidFill>
              </a:rPr>
              <a:t> в </a:t>
            </a:r>
            <a:r>
              <a:rPr sz="2000" dirty="0" err="1">
                <a:solidFill>
                  <a:schemeClr val="tx1"/>
                </a:solidFill>
              </a:rPr>
              <a:t>общеисторическом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sz="2000" dirty="0" err="1">
                <a:solidFill>
                  <a:schemeClr val="tx1"/>
                </a:solidFill>
              </a:rPr>
              <a:t>процессе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  <a:endParaRPr sz="2000" dirty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dirty="0">
                <a:solidFill>
                  <a:schemeClr val="tx1"/>
                </a:solidFill>
              </a:rPr>
              <a:t>-</a:t>
            </a:r>
          </a:p>
        </p:txBody>
      </p:sp>
      <p:pic>
        <p:nvPicPr>
          <p:cNvPr id="4" name="Изображение 3" descr="IMG_20200210_0818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" y="1444625"/>
            <a:ext cx="3317875" cy="442214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амещающее содержимое 2" descr="depositphotos_41784569-stock-photo-military-grunge-backgroun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115" y="22860"/>
            <a:ext cx="9082405" cy="6811645"/>
          </a:xfrm>
          <a:prstGeom prst="rect">
            <a:avLst/>
          </a:prstGeom>
        </p:spPr>
      </p:pic>
      <p:sp>
        <p:nvSpPr>
          <p:cNvPr id="6" name="Замещающее содержимое 5"/>
          <p:cNvSpPr>
            <a:spLocks noGrp="1"/>
          </p:cNvSpPr>
          <p:nvPr>
            <p:ph sz="half" idx="2"/>
          </p:nvPr>
        </p:nvSpPr>
        <p:spPr>
          <a:xfrm>
            <a:off x="31115" y="1285240"/>
            <a:ext cx="8933180" cy="52768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ru-RU" sz="24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ЭКСПОНАТЫ МИНИ</a:t>
            </a:r>
            <a:r>
              <a:rPr sz="24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ru-RU" sz="24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МУЗЕЯ «ЗАЩИТНИКИ ОТЕЧЕСТВА»:</a:t>
            </a:r>
          </a:p>
          <a:p>
            <a:pPr marL="0" indent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ru-RU" sz="240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 descr="IMG_20200210_1055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" y="2012950"/>
            <a:ext cx="1459230" cy="265747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78765" y="4792980"/>
            <a:ext cx="11798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ru-RU" altLang="en-US"/>
              <a:t>БОГАТЫРЬ</a:t>
            </a:r>
          </a:p>
        </p:txBody>
      </p:sp>
      <p:pic>
        <p:nvPicPr>
          <p:cNvPr id="5" name="Изображение 4" descr="IMG_20200210_1055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95" y="2487295"/>
            <a:ext cx="1442085" cy="325310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1935480" y="2012950"/>
            <a:ext cx="7683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ru-RU" altLang="en-US"/>
              <a:t>ГУСАР</a:t>
            </a:r>
          </a:p>
        </p:txBody>
      </p:sp>
      <p:sp>
        <p:nvSpPr>
          <p:cNvPr id="9" name="Замещающее содержимое 5"/>
          <p:cNvSpPr/>
          <p:nvPr/>
        </p:nvSpPr>
        <p:spPr>
          <a:xfrm>
            <a:off x="3448685" y="1593215"/>
            <a:ext cx="5217160" cy="681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ru-RU" sz="240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ru-RU" sz="2000">
                <a:solidFill>
                  <a:schemeClr val="tx1"/>
                </a:solidFill>
              </a:rPr>
              <a:t>ВОЕННОСЛУЖАЩИЕ ВЕЛИКОЙ ОТЕЧЕСТВЕННОЙ ВОЙНЫ:</a:t>
            </a:r>
          </a:p>
        </p:txBody>
      </p:sp>
      <p:pic>
        <p:nvPicPr>
          <p:cNvPr id="10" name="Изображение 9" descr="IMG_20200210_1102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005" y="3202305"/>
            <a:ext cx="1315085" cy="3162300"/>
          </a:xfrm>
          <a:prstGeom prst="rect">
            <a:avLst/>
          </a:prstGeom>
        </p:spPr>
      </p:pic>
      <p:pic>
        <p:nvPicPr>
          <p:cNvPr id="11" name="Изображение 10" descr="IMG_20200210_105820"/>
          <p:cNvPicPr>
            <a:picLocks noChangeAspect="1"/>
          </p:cNvPicPr>
          <p:nvPr/>
        </p:nvPicPr>
        <p:blipFill>
          <a:blip r:embed="rId6"/>
          <a:srcRect l="1440" t="27210" r="3650" b="19643"/>
          <a:stretch>
            <a:fillRect/>
          </a:stretch>
        </p:blipFill>
        <p:spPr>
          <a:xfrm rot="5400000">
            <a:off x="3723640" y="4111625"/>
            <a:ext cx="3197225" cy="1343025"/>
          </a:xfrm>
          <a:prstGeom prst="rect">
            <a:avLst/>
          </a:prstGeom>
        </p:spPr>
      </p:pic>
      <p:pic>
        <p:nvPicPr>
          <p:cNvPr id="13" name="Изображение 12" descr="IMG_20200210_1059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7430" y="3166745"/>
            <a:ext cx="1546225" cy="3162300"/>
          </a:xfrm>
          <a:prstGeom prst="rect">
            <a:avLst/>
          </a:prstGeom>
        </p:spPr>
      </p:pic>
      <p:pic>
        <p:nvPicPr>
          <p:cNvPr id="14" name="Изображение 13" descr="IMG_20200210_110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7955" y="3166745"/>
            <a:ext cx="1223645" cy="3197860"/>
          </a:xfrm>
          <a:prstGeom prst="rect">
            <a:avLst/>
          </a:prstGeom>
        </p:spPr>
      </p:pic>
      <p:sp>
        <p:nvSpPr>
          <p:cNvPr id="15" name="Текстовое поле 14"/>
          <p:cNvSpPr txBox="1"/>
          <p:nvPr/>
        </p:nvSpPr>
        <p:spPr>
          <a:xfrm>
            <a:off x="2868930" y="2675890"/>
            <a:ext cx="198056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1200">
                <a:latin typeface="Times New Roman" panose="02020603050405020304" charset="0"/>
                <a:cs typeface="Times New Roman" panose="02020603050405020304" charset="0"/>
              </a:rPr>
              <a:t>КОМАНДИР ПЕХОТНЫХ </a:t>
            </a:r>
          </a:p>
          <a:p>
            <a:pPr algn="ctr"/>
            <a:r>
              <a:rPr lang="ru-RU" altLang="en-US" sz="1200">
                <a:latin typeface="Times New Roman" panose="02020603050405020304" charset="0"/>
                <a:cs typeface="Times New Roman" panose="02020603050405020304" charset="0"/>
              </a:rPr>
              <a:t>ВОЙСК</a:t>
            </a: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4696461" y="2752725"/>
            <a:ext cx="125158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1400">
                <a:latin typeface="Times New Roman" panose="02020603050405020304" charset="0"/>
                <a:cs typeface="Times New Roman" panose="02020603050405020304" charset="0"/>
              </a:rPr>
              <a:t>САНИТАРКА</a:t>
            </a: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6510973" y="2752725"/>
            <a:ext cx="7378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1400"/>
              <a:t>МОРЯК</a:t>
            </a: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7948295" y="2752725"/>
            <a:ext cx="86296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1400"/>
              <a:t>ТАНКИСТ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2" descr="depositphotos_41784569-stock-photo-military-grunge-backgroun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655" y="30480"/>
            <a:ext cx="9056370" cy="6845300"/>
          </a:xfrm>
          <a:prstGeom prst="rect">
            <a:avLst/>
          </a:prstGeom>
        </p:spPr>
      </p:pic>
      <p:sp>
        <p:nvSpPr>
          <p:cNvPr id="6" name="Замещающее содержимое 5"/>
          <p:cNvSpPr>
            <a:spLocks noGrp="1"/>
          </p:cNvSpPr>
          <p:nvPr>
            <p:ph sz="half" idx="2"/>
          </p:nvPr>
        </p:nvSpPr>
        <p:spPr>
          <a:xfrm>
            <a:off x="1258570" y="1087755"/>
            <a:ext cx="6527165" cy="86042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ru-RU" sz="240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ru-RU">
                <a:solidFill>
                  <a:schemeClr val="tx1"/>
                </a:solidFill>
              </a:rPr>
              <a:t>ВОЕННОСЛАЩИЕ СОВРЕМЕННОСТИ:</a:t>
            </a:r>
          </a:p>
        </p:txBody>
      </p:sp>
      <p:pic>
        <p:nvPicPr>
          <p:cNvPr id="2" name="Изображение 1" descr="IMG_20200210_1057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2316480"/>
            <a:ext cx="1885315" cy="4208780"/>
          </a:xfrm>
          <a:prstGeom prst="rect">
            <a:avLst/>
          </a:prstGeom>
        </p:spPr>
      </p:pic>
      <p:pic>
        <p:nvPicPr>
          <p:cNvPr id="8" name="Изображение 7" descr="IMG_20200210_1056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180" y="2316480"/>
            <a:ext cx="1967865" cy="4208145"/>
          </a:xfrm>
          <a:prstGeom prst="rect">
            <a:avLst/>
          </a:prstGeom>
        </p:spPr>
      </p:pic>
      <p:pic>
        <p:nvPicPr>
          <p:cNvPr id="9" name="Изображение 8" descr="IMG_20200210_105432"/>
          <p:cNvPicPr>
            <a:picLocks noChangeAspect="1"/>
          </p:cNvPicPr>
          <p:nvPr/>
        </p:nvPicPr>
        <p:blipFill>
          <a:blip r:embed="rId5"/>
          <a:srcRect r="56188"/>
          <a:stretch>
            <a:fillRect/>
          </a:stretch>
        </p:blipFill>
        <p:spPr>
          <a:xfrm>
            <a:off x="6444615" y="2308225"/>
            <a:ext cx="1847215" cy="421640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1190625" y="1948180"/>
            <a:ext cx="10160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ОФИЦЕР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6859905" y="1939925"/>
            <a:ext cx="9658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СОЛДАТ</a:t>
            </a: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3573780" y="1948180"/>
            <a:ext cx="18961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АДМИРАЛ ФЛОТА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 descr="depositphotos_41784569-stock-photo-military-grunge-backgroun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025" y="69215"/>
            <a:ext cx="9003665" cy="6752590"/>
          </a:xfrm>
          <a:prstGeom prst="rect">
            <a:avLst/>
          </a:prstGeom>
        </p:spPr>
      </p:pic>
      <p:sp>
        <p:nvSpPr>
          <p:cNvPr id="6" name="Замещающее содержимое 5"/>
          <p:cNvSpPr>
            <a:spLocks noGrp="1"/>
          </p:cNvSpPr>
          <p:nvPr>
            <p:ph sz="half" idx="2"/>
          </p:nvPr>
        </p:nvSpPr>
        <p:spPr>
          <a:xfrm>
            <a:off x="623113" y="980728"/>
            <a:ext cx="8103235" cy="201041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Полученные  знания позволят подвести ребенка к пониманию неповторимости истории своего народа. Я уверена, что благодатное зерно, брошенное однажды в детские умы воспитанникам нашего детского сада, когда-нибудь прорастет и даст свои положительные всходы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ru-RU" sz="1800" dirty="0" smtClean="0"/>
              <a:t>А на данный момент у детей появился интерес к истории возникновения костюма,</a:t>
            </a:r>
          </a:p>
          <a:p>
            <a:pPr marL="0" indent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ru-RU" sz="1800" dirty="0" smtClean="0"/>
              <a:t>в </a:t>
            </a:r>
            <a:r>
              <a:rPr lang="ru-RU" sz="1800" dirty="0"/>
              <a:t>работу активно </a:t>
            </a:r>
            <a:r>
              <a:rPr lang="ru-RU" sz="1800" dirty="0" smtClean="0"/>
              <a:t>включились </a:t>
            </a:r>
            <a:r>
              <a:rPr lang="ru-RU" sz="1800" dirty="0"/>
              <a:t>родители, заинтересованные в ее результате. </a:t>
            </a:r>
            <a:r>
              <a:rPr lang="ru-RU" sz="1800" dirty="0" smtClean="0"/>
              <a:t>А </a:t>
            </a:r>
            <a:r>
              <a:rPr lang="ru-RU" sz="1800" dirty="0"/>
              <a:t>также развивающая предметно-пространственная среда </a:t>
            </a:r>
            <a:r>
              <a:rPr lang="ru-RU" sz="1800" dirty="0" smtClean="0"/>
              <a:t>ДОУ</a:t>
            </a:r>
            <a:endParaRPr lang="ru-RU" sz="1800" dirty="0"/>
          </a:p>
          <a:p>
            <a:pPr marL="0" indent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ru-RU" sz="1800" dirty="0" smtClean="0"/>
              <a:t>становится </a:t>
            </a:r>
            <a:r>
              <a:rPr lang="ru-RU" sz="1800" dirty="0"/>
              <a:t>содержательно </a:t>
            </a:r>
            <a:r>
              <a:rPr lang="ru-RU" sz="1800" dirty="0" smtClean="0"/>
              <a:t>насыщенной и к великой радости наш музей пополняется новыми экспонатами со своей неповторимой историей.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Изображение 3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0000">
            <a:off x="481662" y="4314542"/>
            <a:ext cx="1637666" cy="2339949"/>
          </a:xfrm>
          <a:prstGeom prst="rect">
            <a:avLst/>
          </a:prstGeom>
        </p:spPr>
      </p:pic>
      <p:pic>
        <p:nvPicPr>
          <p:cNvPr id="5" name="Изображение 4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7968">
            <a:off x="7124223" y="4248294"/>
            <a:ext cx="1652270" cy="23634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4" t="14128" r="25833" b="16984"/>
          <a:stretch/>
        </p:blipFill>
        <p:spPr>
          <a:xfrm rot="336986">
            <a:off x="5610693" y="4420861"/>
            <a:ext cx="1671477" cy="2178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 r="4898" b="8548"/>
          <a:stretch/>
        </p:blipFill>
        <p:spPr>
          <a:xfrm>
            <a:off x="3635896" y="4437112"/>
            <a:ext cx="2077670" cy="1349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2930">
            <a:off x="1833224" y="4613115"/>
            <a:ext cx="2178440" cy="16338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264</Words>
  <Application>Microsoft Office PowerPoint</Application>
  <PresentationFormat>Экран (4:3)</PresentationFormat>
  <Paragraphs>41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известно, просиживание детей перед компьютером не слишком-то хорошо сказывается на их здоровье.  Гораздо лучше увлечь ребенка настольной игрой – яркой и красочной, с захватывающим сценарием и необычными героями.</dc:title>
  <dc:creator>я</dc:creator>
  <cp:lastModifiedBy>User</cp:lastModifiedBy>
  <cp:revision>106</cp:revision>
  <dcterms:created xsi:type="dcterms:W3CDTF">2017-12-05T04:44:00Z</dcterms:created>
  <dcterms:modified xsi:type="dcterms:W3CDTF">2020-02-11T09:39:27Z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